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F50"/>
    <a:srgbClr val="F79F1D"/>
    <a:srgbClr val="EFA725"/>
    <a:srgbClr val="FFCA45"/>
    <a:srgbClr val="F9BD45"/>
    <a:srgbClr val="FAC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55" autoAdjust="0"/>
    <p:restoredTop sz="99512" autoAdjust="0"/>
  </p:normalViewPr>
  <p:slideViewPr>
    <p:cSldViewPr>
      <p:cViewPr varScale="1">
        <p:scale>
          <a:sx n="90" d="100"/>
          <a:sy n="90" d="100"/>
        </p:scale>
        <p:origin x="19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37840" cy="464820"/>
          </a:xfrm>
          <a:prstGeom prst="rect">
            <a:avLst/>
          </a:prstGeom>
        </p:spPr>
        <p:txBody>
          <a:bodyPr vert="horz" lIns="92373" tIns="46185" rIns="92373" bIns="461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3"/>
            <a:ext cx="3037840" cy="464820"/>
          </a:xfrm>
          <a:prstGeom prst="rect">
            <a:avLst/>
          </a:prstGeom>
        </p:spPr>
        <p:txBody>
          <a:bodyPr vert="horz" lIns="92373" tIns="46185" rIns="92373" bIns="46185" rtlCol="0"/>
          <a:lstStyle>
            <a:lvl1pPr algn="r">
              <a:defRPr sz="1200"/>
            </a:lvl1pPr>
          </a:lstStyle>
          <a:p>
            <a:fld id="{47E57731-9172-4A85-BB8A-FDA887BE6D0D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3" tIns="46185" rIns="92373" bIns="461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6"/>
            <a:ext cx="5608320" cy="4183380"/>
          </a:xfrm>
          <a:prstGeom prst="rect">
            <a:avLst/>
          </a:prstGeom>
        </p:spPr>
        <p:txBody>
          <a:bodyPr vert="horz" lIns="92373" tIns="46185" rIns="92373" bIns="461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968"/>
            <a:ext cx="3037840" cy="464820"/>
          </a:xfrm>
          <a:prstGeom prst="rect">
            <a:avLst/>
          </a:prstGeom>
        </p:spPr>
        <p:txBody>
          <a:bodyPr vert="horz" lIns="92373" tIns="46185" rIns="92373" bIns="461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68"/>
            <a:ext cx="3037840" cy="464820"/>
          </a:xfrm>
          <a:prstGeom prst="rect">
            <a:avLst/>
          </a:prstGeom>
        </p:spPr>
        <p:txBody>
          <a:bodyPr vert="horz" lIns="92373" tIns="46185" rIns="92373" bIns="46185" rtlCol="0" anchor="b"/>
          <a:lstStyle>
            <a:lvl1pPr algn="r">
              <a:defRPr sz="1200"/>
            </a:lvl1pPr>
          </a:lstStyle>
          <a:p>
            <a:fld id="{323AF7BB-8E7D-4DC1-904C-8F19A3B0B0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29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6747F-BD20-4FD3-BA0C-1B74DEA086D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imgres?imgurl=http://0.tqn.com/d/chemistry/1/0/b/h/radiationsymbol.jpg&amp;imgrefurl=http://chemistry.about.com/od/healthsafety/ig/Laboratory-Safety-Signs/Radiation-Symbol.htm&amp;usg=__bZcoCPyt-kp93Dd_M566w3YU5Gw=&amp;h=600&amp;w=600&amp;sz=35&amp;hl=en&amp;start=5&amp;zoom=1&amp;tbnid=4pmntHBcIvYWhM:&amp;tbnh=135&amp;tbnw=135&amp;ei=w4P1T6XjEsji2gWp0dT8Bg&amp;prev=/images?q=radiation+symbol&amp;hl=en&amp;sa=X&amp;gbv=2&amp;tbm=isch&amp;itb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Rectangle 253"/>
          <p:cNvSpPr/>
          <p:nvPr/>
        </p:nvSpPr>
        <p:spPr>
          <a:xfrm>
            <a:off x="0" y="346275"/>
            <a:ext cx="5248655" cy="1563368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4" name="Picture 223" descr="tes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55436"/>
            <a:ext cx="3886200" cy="463566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sp>
        <p:nvSpPr>
          <p:cNvPr id="248" name="Rectangle 247"/>
          <p:cNvSpPr/>
          <p:nvPr/>
        </p:nvSpPr>
        <p:spPr>
          <a:xfrm>
            <a:off x="4572000" y="4997028"/>
            <a:ext cx="4572000" cy="1860972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9" name="Rectangle 598"/>
          <p:cNvSpPr/>
          <p:nvPr/>
        </p:nvSpPr>
        <p:spPr>
          <a:xfrm>
            <a:off x="-4132" y="5007390"/>
            <a:ext cx="4585657" cy="1850609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Fleet</a:t>
            </a:r>
          </a:p>
        </p:txBody>
      </p:sp>
      <p:sp>
        <p:nvSpPr>
          <p:cNvPr id="832" name="Rectangle 831"/>
          <p:cNvSpPr/>
          <p:nvPr/>
        </p:nvSpPr>
        <p:spPr>
          <a:xfrm>
            <a:off x="8454" y="3498735"/>
            <a:ext cx="5246866" cy="1491828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63" name="TextBox 762"/>
          <p:cNvSpPr txBox="1"/>
          <p:nvPr/>
        </p:nvSpPr>
        <p:spPr>
          <a:xfrm>
            <a:off x="-46655" y="4982545"/>
            <a:ext cx="1434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/>
              <a:t>Northern Area FRM</a:t>
            </a:r>
          </a:p>
        </p:txBody>
      </p:sp>
      <p:sp>
        <p:nvSpPr>
          <p:cNvPr id="764" name="TextBox 763"/>
          <p:cNvSpPr txBox="1"/>
          <p:nvPr/>
        </p:nvSpPr>
        <p:spPr>
          <a:xfrm rot="18722519">
            <a:off x="1017664" y="5146037"/>
            <a:ext cx="5581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Quality</a:t>
            </a:r>
          </a:p>
        </p:txBody>
      </p:sp>
      <p:sp>
        <p:nvSpPr>
          <p:cNvPr id="769" name="Rounded Rectangle 768"/>
          <p:cNvSpPr/>
          <p:nvPr/>
        </p:nvSpPr>
        <p:spPr>
          <a:xfrm>
            <a:off x="1981200" y="5256248"/>
            <a:ext cx="2590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u="sng" dirty="0">
                <a:solidFill>
                  <a:schemeClr val="tx1"/>
                </a:solidFill>
              </a:rPr>
              <a:t>Notes</a:t>
            </a:r>
          </a:p>
        </p:txBody>
      </p:sp>
      <p:sp>
        <p:nvSpPr>
          <p:cNvPr id="825" name="TextBox 824"/>
          <p:cNvSpPr txBox="1"/>
          <p:nvPr/>
        </p:nvSpPr>
        <p:spPr>
          <a:xfrm>
            <a:off x="4572000" y="4984097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Southern Area FRM</a:t>
            </a:r>
          </a:p>
        </p:txBody>
      </p:sp>
      <p:sp>
        <p:nvSpPr>
          <p:cNvPr id="826" name="TextBox 825"/>
          <p:cNvSpPr txBox="1"/>
          <p:nvPr/>
        </p:nvSpPr>
        <p:spPr>
          <a:xfrm rot="18722519">
            <a:off x="5603859" y="5147589"/>
            <a:ext cx="5581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Quality</a:t>
            </a:r>
          </a:p>
        </p:txBody>
      </p:sp>
      <p:sp>
        <p:nvSpPr>
          <p:cNvPr id="831" name="Rounded Rectangle 830"/>
          <p:cNvSpPr/>
          <p:nvPr/>
        </p:nvSpPr>
        <p:spPr>
          <a:xfrm>
            <a:off x="6477000" y="5257800"/>
            <a:ext cx="2667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u="sng" dirty="0">
                <a:solidFill>
                  <a:schemeClr val="tx1"/>
                </a:solidFill>
              </a:rPr>
              <a:t>Notes</a:t>
            </a:r>
          </a:p>
        </p:txBody>
      </p:sp>
      <p:sp>
        <p:nvSpPr>
          <p:cNvPr id="887" name="TextBox 886"/>
          <p:cNvSpPr txBox="1"/>
          <p:nvPr/>
        </p:nvSpPr>
        <p:spPr>
          <a:xfrm>
            <a:off x="-48207" y="3458545"/>
            <a:ext cx="144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/>
              <a:t>Allegheny River L/D</a:t>
            </a:r>
          </a:p>
        </p:txBody>
      </p:sp>
      <p:sp>
        <p:nvSpPr>
          <p:cNvPr id="1011" name="TextBox 1010"/>
          <p:cNvSpPr txBox="1"/>
          <p:nvPr/>
        </p:nvSpPr>
        <p:spPr>
          <a:xfrm>
            <a:off x="-51311" y="517842"/>
            <a:ext cx="1121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/>
              <a:t>Ohio River L/D</a:t>
            </a:r>
          </a:p>
        </p:txBody>
      </p:sp>
      <p:sp>
        <p:nvSpPr>
          <p:cNvPr id="1019" name="Rounded Rectangle 1018"/>
          <p:cNvSpPr/>
          <p:nvPr/>
        </p:nvSpPr>
        <p:spPr>
          <a:xfrm>
            <a:off x="47625" y="5276850"/>
            <a:ext cx="461856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  </a:t>
            </a:r>
            <a:r>
              <a:rPr lang="en-US" sz="1000" u="sng" dirty="0">
                <a:solidFill>
                  <a:schemeClr val="tx1"/>
                </a:solidFill>
              </a:rPr>
              <a:t>Dam</a:t>
            </a:r>
          </a:p>
        </p:txBody>
      </p:sp>
      <p:sp>
        <p:nvSpPr>
          <p:cNvPr id="1020" name="Rounded Rectangle 1019"/>
          <p:cNvSpPr/>
          <p:nvPr/>
        </p:nvSpPr>
        <p:spPr>
          <a:xfrm>
            <a:off x="4600575" y="5276850"/>
            <a:ext cx="461856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  </a:t>
            </a:r>
            <a:r>
              <a:rPr lang="en-US" sz="1000" u="sng" dirty="0">
                <a:solidFill>
                  <a:schemeClr val="tx1"/>
                </a:solidFill>
              </a:rPr>
              <a:t>Dam</a:t>
            </a:r>
          </a:p>
        </p:txBody>
      </p:sp>
      <p:grpSp>
        <p:nvGrpSpPr>
          <p:cNvPr id="1014" name="Group 1013"/>
          <p:cNvGrpSpPr/>
          <p:nvPr/>
        </p:nvGrpSpPr>
        <p:grpSpPr>
          <a:xfrm>
            <a:off x="1958458" y="353684"/>
            <a:ext cx="292523" cy="654346"/>
            <a:chOff x="5417124" y="5783502"/>
            <a:chExt cx="292523" cy="654346"/>
          </a:xfrm>
        </p:grpSpPr>
        <p:sp>
          <p:nvSpPr>
            <p:cNvPr id="1015" name="TextBox 1014"/>
            <p:cNvSpPr txBox="1"/>
            <p:nvPr/>
          </p:nvSpPr>
          <p:spPr>
            <a:xfrm rot="18722519">
              <a:off x="5259364" y="5987564"/>
              <a:ext cx="6543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# Oper    </a:t>
              </a:r>
            </a:p>
          </p:txBody>
        </p:sp>
        <p:sp>
          <p:nvSpPr>
            <p:cNvPr id="1016" name="TextBox 1015"/>
            <p:cNvSpPr txBox="1"/>
            <p:nvPr/>
          </p:nvSpPr>
          <p:spPr>
            <a:xfrm rot="18722519">
              <a:off x="5447869" y="6069124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dirty="0"/>
            </a:p>
          </p:txBody>
        </p:sp>
      </p:grpSp>
      <p:sp>
        <p:nvSpPr>
          <p:cNvPr id="1017" name="Rounded Rectangle 1016"/>
          <p:cNvSpPr/>
          <p:nvPr/>
        </p:nvSpPr>
        <p:spPr>
          <a:xfrm>
            <a:off x="2438400" y="533400"/>
            <a:ext cx="2362200" cy="3047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u="sng" dirty="0">
                <a:solidFill>
                  <a:schemeClr val="tx1"/>
                </a:solidFill>
              </a:rPr>
              <a:t>Notes</a:t>
            </a:r>
            <a:r>
              <a:rPr lang="en-US" sz="1000" dirty="0">
                <a:solidFill>
                  <a:schemeClr val="tx1"/>
                </a:solidFill>
              </a:rPr>
              <a:t>:</a:t>
            </a:r>
            <a:endParaRPr lang="en-US" sz="1000" u="sng" dirty="0">
              <a:solidFill>
                <a:schemeClr val="tx1"/>
              </a:solidFill>
            </a:endParaRPr>
          </a:p>
        </p:txBody>
      </p:sp>
      <p:sp>
        <p:nvSpPr>
          <p:cNvPr id="1012" name="TextBox 1011"/>
          <p:cNvSpPr txBox="1"/>
          <p:nvPr/>
        </p:nvSpPr>
        <p:spPr>
          <a:xfrm rot="18722519">
            <a:off x="1194590" y="576559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Lock (P)</a:t>
            </a:r>
          </a:p>
        </p:txBody>
      </p:sp>
      <p:sp>
        <p:nvSpPr>
          <p:cNvPr id="1013" name="TextBox 1012"/>
          <p:cNvSpPr txBox="1"/>
          <p:nvPr/>
        </p:nvSpPr>
        <p:spPr>
          <a:xfrm rot="18722519">
            <a:off x="1376744" y="574171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Lock (A)</a:t>
            </a:r>
          </a:p>
        </p:txBody>
      </p:sp>
      <p:sp>
        <p:nvSpPr>
          <p:cNvPr id="636" name="Rounded Rectangle 635"/>
          <p:cNvSpPr/>
          <p:nvPr/>
        </p:nvSpPr>
        <p:spPr>
          <a:xfrm>
            <a:off x="76200" y="5445972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East Branch</a:t>
            </a:r>
          </a:p>
        </p:txBody>
      </p:sp>
      <p:sp>
        <p:nvSpPr>
          <p:cNvPr id="646" name="Oval 645"/>
          <p:cNvSpPr/>
          <p:nvPr/>
        </p:nvSpPr>
        <p:spPr>
          <a:xfrm>
            <a:off x="1131947" y="544597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49" name="Rounded Rectangle 648"/>
          <p:cNvSpPr/>
          <p:nvPr/>
        </p:nvSpPr>
        <p:spPr>
          <a:xfrm>
            <a:off x="1524000" y="5410200"/>
            <a:ext cx="2895600" cy="2286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50" name="Rounded Rectangle 649"/>
          <p:cNvSpPr/>
          <p:nvPr/>
        </p:nvSpPr>
        <p:spPr>
          <a:xfrm>
            <a:off x="76200" y="5598372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Kinzua</a:t>
            </a:r>
          </a:p>
        </p:txBody>
      </p:sp>
      <p:sp>
        <p:nvSpPr>
          <p:cNvPr id="658" name="Oval 657"/>
          <p:cNvSpPr/>
          <p:nvPr/>
        </p:nvSpPr>
        <p:spPr>
          <a:xfrm>
            <a:off x="1131947" y="559837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61" name="Rounded Rectangle 660"/>
          <p:cNvSpPr/>
          <p:nvPr/>
        </p:nvSpPr>
        <p:spPr>
          <a:xfrm>
            <a:off x="2209800" y="5598372"/>
            <a:ext cx="23622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62" name="Rounded Rectangle 661"/>
          <p:cNvSpPr/>
          <p:nvPr/>
        </p:nvSpPr>
        <p:spPr>
          <a:xfrm>
            <a:off x="76200" y="5750772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Berlin                                         </a:t>
            </a:r>
            <a:endParaRPr lang="en-US" sz="1000" b="1" u="sng" dirty="0">
              <a:solidFill>
                <a:schemeClr val="tx1"/>
              </a:solidFill>
            </a:endParaRPr>
          </a:p>
        </p:txBody>
      </p:sp>
      <p:sp>
        <p:nvSpPr>
          <p:cNvPr id="664" name="Oval 663"/>
          <p:cNvSpPr/>
          <p:nvPr/>
        </p:nvSpPr>
        <p:spPr>
          <a:xfrm>
            <a:off x="1131947" y="575077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67" name="Rounded Rectangle 666"/>
          <p:cNvSpPr/>
          <p:nvPr/>
        </p:nvSpPr>
        <p:spPr>
          <a:xfrm>
            <a:off x="1371600" y="5791200"/>
            <a:ext cx="32766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68" name="Rounded Rectangle 667"/>
          <p:cNvSpPr/>
          <p:nvPr/>
        </p:nvSpPr>
        <p:spPr>
          <a:xfrm>
            <a:off x="76200" y="5903172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Shenango</a:t>
            </a:r>
          </a:p>
        </p:txBody>
      </p:sp>
      <p:sp>
        <p:nvSpPr>
          <p:cNvPr id="670" name="Oval 669"/>
          <p:cNvSpPr/>
          <p:nvPr/>
        </p:nvSpPr>
        <p:spPr>
          <a:xfrm>
            <a:off x="1131947" y="590317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3" name="Rounded Rectangle 672"/>
          <p:cNvSpPr/>
          <p:nvPr/>
        </p:nvSpPr>
        <p:spPr>
          <a:xfrm>
            <a:off x="1600200" y="5867400"/>
            <a:ext cx="2667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74" name="Rounded Rectangle 673"/>
          <p:cNvSpPr/>
          <p:nvPr/>
        </p:nvSpPr>
        <p:spPr>
          <a:xfrm>
            <a:off x="76200" y="6055572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Tionesta</a:t>
            </a:r>
          </a:p>
        </p:txBody>
      </p:sp>
      <p:sp>
        <p:nvSpPr>
          <p:cNvPr id="676" name="Oval 675"/>
          <p:cNvSpPr/>
          <p:nvPr/>
        </p:nvSpPr>
        <p:spPr>
          <a:xfrm>
            <a:off x="1131947" y="605557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80" name="Rounded Rectangle 679"/>
          <p:cNvSpPr/>
          <p:nvPr/>
        </p:nvSpPr>
        <p:spPr>
          <a:xfrm>
            <a:off x="76200" y="6207972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Woodcock</a:t>
            </a:r>
          </a:p>
        </p:txBody>
      </p:sp>
      <p:sp>
        <p:nvSpPr>
          <p:cNvPr id="682" name="Oval 681"/>
          <p:cNvSpPr/>
          <p:nvPr/>
        </p:nvSpPr>
        <p:spPr>
          <a:xfrm>
            <a:off x="1131947" y="620797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85" name="Rounded Rectangle 684"/>
          <p:cNvSpPr/>
          <p:nvPr/>
        </p:nvSpPr>
        <p:spPr>
          <a:xfrm>
            <a:off x="1463040" y="6208776"/>
            <a:ext cx="3048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  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86" name="Rounded Rectangle 685"/>
          <p:cNvSpPr/>
          <p:nvPr/>
        </p:nvSpPr>
        <p:spPr>
          <a:xfrm>
            <a:off x="76200" y="6360372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Mosquito                                </a:t>
            </a:r>
          </a:p>
        </p:txBody>
      </p:sp>
      <p:sp>
        <p:nvSpPr>
          <p:cNvPr id="688" name="Oval 687"/>
          <p:cNvSpPr/>
          <p:nvPr/>
        </p:nvSpPr>
        <p:spPr>
          <a:xfrm>
            <a:off x="1131947" y="636037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91" name="Rounded Rectangle 690"/>
          <p:cNvSpPr/>
          <p:nvPr/>
        </p:nvSpPr>
        <p:spPr>
          <a:xfrm>
            <a:off x="1600200" y="6324600"/>
            <a:ext cx="2667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692" name="Rounded Rectangle 691"/>
          <p:cNvSpPr/>
          <p:nvPr/>
        </p:nvSpPr>
        <p:spPr>
          <a:xfrm>
            <a:off x="76200" y="6512772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MJ Kirwan</a:t>
            </a:r>
          </a:p>
        </p:txBody>
      </p:sp>
      <p:sp>
        <p:nvSpPr>
          <p:cNvPr id="694" name="Oval 693"/>
          <p:cNvSpPr/>
          <p:nvPr/>
        </p:nvSpPr>
        <p:spPr>
          <a:xfrm>
            <a:off x="1131947" y="651277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97" name="Rounded Rectangle 696"/>
          <p:cNvSpPr/>
          <p:nvPr/>
        </p:nvSpPr>
        <p:spPr>
          <a:xfrm>
            <a:off x="2209800" y="6512772"/>
            <a:ext cx="23622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98" name="Rounded Rectangle 697"/>
          <p:cNvSpPr/>
          <p:nvPr/>
        </p:nvSpPr>
        <p:spPr>
          <a:xfrm>
            <a:off x="76200" y="6665172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Union City</a:t>
            </a:r>
          </a:p>
        </p:txBody>
      </p:sp>
      <p:sp>
        <p:nvSpPr>
          <p:cNvPr id="700" name="Oval 699"/>
          <p:cNvSpPr/>
          <p:nvPr/>
        </p:nvSpPr>
        <p:spPr>
          <a:xfrm>
            <a:off x="1131947" y="666517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318" name="Group 317"/>
          <p:cNvGrpSpPr/>
          <p:nvPr/>
        </p:nvGrpSpPr>
        <p:grpSpPr>
          <a:xfrm>
            <a:off x="1313892" y="4984209"/>
            <a:ext cx="311573" cy="1833363"/>
            <a:chOff x="1313892" y="4984209"/>
            <a:chExt cx="311573" cy="1833363"/>
          </a:xfrm>
          <a:solidFill>
            <a:srgbClr val="00B050"/>
          </a:solidFill>
        </p:grpSpPr>
        <p:sp>
          <p:nvSpPr>
            <p:cNvPr id="765" name="TextBox 764"/>
            <p:cNvSpPr txBox="1"/>
            <p:nvPr/>
          </p:nvSpPr>
          <p:spPr>
            <a:xfrm rot="18722519">
              <a:off x="1216058" y="5147395"/>
              <a:ext cx="5725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Control</a:t>
              </a:r>
            </a:p>
          </p:txBody>
        </p:sp>
        <p:sp>
          <p:nvSpPr>
            <p:cNvPr id="647" name="Oval 646"/>
            <p:cNvSpPr/>
            <p:nvPr/>
          </p:nvSpPr>
          <p:spPr>
            <a:xfrm>
              <a:off x="1313892" y="5445972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59" name="Oval 658"/>
            <p:cNvSpPr/>
            <p:nvPr/>
          </p:nvSpPr>
          <p:spPr>
            <a:xfrm>
              <a:off x="1313892" y="5598372"/>
              <a:ext cx="152400" cy="152400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65" name="Oval 664"/>
            <p:cNvSpPr/>
            <p:nvPr/>
          </p:nvSpPr>
          <p:spPr>
            <a:xfrm>
              <a:off x="1313892" y="5750772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21AF50"/>
                </a:solidFill>
              </a:endParaRPr>
            </a:p>
          </p:txBody>
        </p:sp>
        <p:sp>
          <p:nvSpPr>
            <p:cNvPr id="671" name="Oval 670"/>
            <p:cNvSpPr/>
            <p:nvPr/>
          </p:nvSpPr>
          <p:spPr>
            <a:xfrm>
              <a:off x="1313892" y="5903172"/>
              <a:ext cx="152400" cy="152400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77" name="Oval 676"/>
            <p:cNvSpPr/>
            <p:nvPr/>
          </p:nvSpPr>
          <p:spPr>
            <a:xfrm>
              <a:off x="1313892" y="6055572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689" name="Oval 688"/>
            <p:cNvSpPr/>
            <p:nvPr/>
          </p:nvSpPr>
          <p:spPr>
            <a:xfrm>
              <a:off x="1313892" y="6360372"/>
              <a:ext cx="152400" cy="152400"/>
            </a:xfrm>
            <a:prstGeom prst="ellipse">
              <a:avLst/>
            </a:prstGeom>
            <a:solidFill>
              <a:srgbClr val="21AF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95" name="Oval 694"/>
            <p:cNvSpPr/>
            <p:nvPr/>
          </p:nvSpPr>
          <p:spPr>
            <a:xfrm>
              <a:off x="1313892" y="6512772"/>
              <a:ext cx="152400" cy="152400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01" name="Oval 700"/>
            <p:cNvSpPr/>
            <p:nvPr/>
          </p:nvSpPr>
          <p:spPr>
            <a:xfrm>
              <a:off x="1313892" y="6665172"/>
              <a:ext cx="152400" cy="152400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59" name="Rectangle 758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Pittsburgh District Operations Readiness</a:t>
            </a:r>
          </a:p>
        </p:txBody>
      </p:sp>
      <p:sp>
        <p:nvSpPr>
          <p:cNvPr id="771" name="Rounded Rectangle 770"/>
          <p:cNvSpPr/>
          <p:nvPr/>
        </p:nvSpPr>
        <p:spPr>
          <a:xfrm>
            <a:off x="4648200" y="5447524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Stonewall</a:t>
            </a:r>
          </a:p>
        </p:txBody>
      </p:sp>
      <p:sp>
        <p:nvSpPr>
          <p:cNvPr id="773" name="Oval 772"/>
          <p:cNvSpPr/>
          <p:nvPr/>
        </p:nvSpPr>
        <p:spPr>
          <a:xfrm>
            <a:off x="5718142" y="5447524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77" name="Rounded Rectangle 776"/>
          <p:cNvSpPr/>
          <p:nvPr/>
        </p:nvSpPr>
        <p:spPr>
          <a:xfrm>
            <a:off x="4648200" y="5599924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Crooked Creek                      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779" name="Oval 778"/>
          <p:cNvSpPr/>
          <p:nvPr/>
        </p:nvSpPr>
        <p:spPr>
          <a:xfrm>
            <a:off x="5718142" y="5599924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82" name="Rounded Rectangle 781"/>
          <p:cNvSpPr/>
          <p:nvPr/>
        </p:nvSpPr>
        <p:spPr>
          <a:xfrm>
            <a:off x="6781800" y="5599924"/>
            <a:ext cx="23622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buFontTx/>
              <a:buChar char="-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83" name="Rounded Rectangle 782"/>
          <p:cNvSpPr/>
          <p:nvPr/>
        </p:nvSpPr>
        <p:spPr>
          <a:xfrm>
            <a:off x="4648200" y="5752324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Youghiogheny</a:t>
            </a:r>
          </a:p>
        </p:txBody>
      </p:sp>
      <p:sp>
        <p:nvSpPr>
          <p:cNvPr id="785" name="Oval 784"/>
          <p:cNvSpPr/>
          <p:nvPr/>
        </p:nvSpPr>
        <p:spPr>
          <a:xfrm>
            <a:off x="5718142" y="5752324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88" name="Rounded Rectangle 787"/>
          <p:cNvSpPr/>
          <p:nvPr/>
        </p:nvSpPr>
        <p:spPr>
          <a:xfrm>
            <a:off x="6400800" y="5791200"/>
            <a:ext cx="27432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89" name="Rounded Rectangle 788"/>
          <p:cNvSpPr/>
          <p:nvPr/>
        </p:nvSpPr>
        <p:spPr>
          <a:xfrm>
            <a:off x="4648200" y="5904724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Tygart                                            </a:t>
            </a:r>
            <a:r>
              <a:rPr lang="en-US" sz="1000" dirty="0">
                <a:solidFill>
                  <a:schemeClr val="tx1"/>
                </a:solidFill>
              </a:rPr>
              <a:t>West ringjet valve out of operation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91" name="Oval 790"/>
          <p:cNvSpPr/>
          <p:nvPr/>
        </p:nvSpPr>
        <p:spPr>
          <a:xfrm>
            <a:off x="5718142" y="5904724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95" name="Rounded Rectangle 794"/>
          <p:cNvSpPr/>
          <p:nvPr/>
        </p:nvSpPr>
        <p:spPr>
          <a:xfrm>
            <a:off x="4648200" y="6057124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Loyalhanna</a:t>
            </a:r>
          </a:p>
        </p:txBody>
      </p:sp>
      <p:sp>
        <p:nvSpPr>
          <p:cNvPr id="797" name="Oval 796"/>
          <p:cNvSpPr/>
          <p:nvPr/>
        </p:nvSpPr>
        <p:spPr>
          <a:xfrm>
            <a:off x="5718142" y="6057124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00" name="Rounded Rectangle 799"/>
          <p:cNvSpPr/>
          <p:nvPr/>
        </p:nvSpPr>
        <p:spPr>
          <a:xfrm>
            <a:off x="6172200" y="6019800"/>
            <a:ext cx="2971800" cy="189724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01" name="Rounded Rectangle 800"/>
          <p:cNvSpPr/>
          <p:nvPr/>
        </p:nvSpPr>
        <p:spPr>
          <a:xfrm>
            <a:off x="4648200" y="6209524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Conemaugh</a:t>
            </a:r>
          </a:p>
        </p:txBody>
      </p:sp>
      <p:sp>
        <p:nvSpPr>
          <p:cNvPr id="803" name="Oval 802"/>
          <p:cNvSpPr/>
          <p:nvPr/>
        </p:nvSpPr>
        <p:spPr>
          <a:xfrm>
            <a:off x="5718142" y="6209524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06" name="Rounded Rectangle 805"/>
          <p:cNvSpPr/>
          <p:nvPr/>
        </p:nvSpPr>
        <p:spPr>
          <a:xfrm>
            <a:off x="6172200" y="6172200"/>
            <a:ext cx="27432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07" name="Rounded Rectangle 806"/>
          <p:cNvSpPr/>
          <p:nvPr/>
        </p:nvSpPr>
        <p:spPr>
          <a:xfrm>
            <a:off x="4648200" y="6361924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Mahoning</a:t>
            </a:r>
          </a:p>
        </p:txBody>
      </p:sp>
      <p:sp>
        <p:nvSpPr>
          <p:cNvPr id="809" name="Oval 808"/>
          <p:cNvSpPr/>
          <p:nvPr/>
        </p:nvSpPr>
        <p:spPr>
          <a:xfrm>
            <a:off x="5718142" y="6361924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341" name="Group 340"/>
          <p:cNvGrpSpPr/>
          <p:nvPr/>
        </p:nvGrpSpPr>
        <p:grpSpPr>
          <a:xfrm>
            <a:off x="5900087" y="4976236"/>
            <a:ext cx="293044" cy="1538864"/>
            <a:chOff x="5900087" y="4976236"/>
            <a:chExt cx="293044" cy="1538864"/>
          </a:xfrm>
        </p:grpSpPr>
        <p:sp>
          <p:nvSpPr>
            <p:cNvPr id="827" name="TextBox 826"/>
            <p:cNvSpPr txBox="1"/>
            <p:nvPr/>
          </p:nvSpPr>
          <p:spPr>
            <a:xfrm rot="18722519">
              <a:off x="5783724" y="5139422"/>
              <a:ext cx="5725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Control</a:t>
              </a:r>
            </a:p>
          </p:txBody>
        </p:sp>
        <p:sp>
          <p:nvSpPr>
            <p:cNvPr id="774" name="Oval 773"/>
            <p:cNvSpPr/>
            <p:nvPr/>
          </p:nvSpPr>
          <p:spPr>
            <a:xfrm>
              <a:off x="5900087" y="5448300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80" name="Oval 779"/>
            <p:cNvSpPr/>
            <p:nvPr/>
          </p:nvSpPr>
          <p:spPr>
            <a:xfrm>
              <a:off x="5900087" y="5600700"/>
              <a:ext cx="152400" cy="152400"/>
            </a:xfrm>
            <a:prstGeom prst="ellipse">
              <a:avLst/>
            </a:prstGeom>
            <a:solidFill>
              <a:srgbClr val="21AF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86" name="Oval 785"/>
            <p:cNvSpPr/>
            <p:nvPr/>
          </p:nvSpPr>
          <p:spPr>
            <a:xfrm>
              <a:off x="5900087" y="5753100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92" name="Oval 791"/>
            <p:cNvSpPr/>
            <p:nvPr/>
          </p:nvSpPr>
          <p:spPr>
            <a:xfrm>
              <a:off x="5900087" y="59055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98" name="Oval 797"/>
            <p:cNvSpPr/>
            <p:nvPr/>
          </p:nvSpPr>
          <p:spPr>
            <a:xfrm>
              <a:off x="5900087" y="6057900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04" name="Oval 803"/>
            <p:cNvSpPr/>
            <p:nvPr/>
          </p:nvSpPr>
          <p:spPr>
            <a:xfrm>
              <a:off x="5900087" y="6210300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10" name="Oval 809"/>
            <p:cNvSpPr/>
            <p:nvPr/>
          </p:nvSpPr>
          <p:spPr>
            <a:xfrm>
              <a:off x="5900087" y="6362700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12" name="Rounded Rectangle 811"/>
          <p:cNvSpPr/>
          <p:nvPr/>
        </p:nvSpPr>
        <p:spPr>
          <a:xfrm>
            <a:off x="6019800" y="6324600"/>
            <a:ext cx="3124200" cy="189724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833" name="Rounded Rectangle 832"/>
          <p:cNvSpPr/>
          <p:nvPr/>
        </p:nvSpPr>
        <p:spPr>
          <a:xfrm>
            <a:off x="85725" y="4752975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Lock 9                                             </a:t>
            </a:r>
          </a:p>
        </p:txBody>
      </p:sp>
      <p:sp>
        <p:nvSpPr>
          <p:cNvPr id="835" name="Oval 834"/>
          <p:cNvSpPr/>
          <p:nvPr/>
        </p:nvSpPr>
        <p:spPr>
          <a:xfrm>
            <a:off x="1327121" y="4752975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37" name="Rounded Rectangle 836"/>
          <p:cNvSpPr/>
          <p:nvPr/>
        </p:nvSpPr>
        <p:spPr>
          <a:xfrm>
            <a:off x="1838325" y="4752975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838" name="Rounded Rectangle 837"/>
          <p:cNvSpPr/>
          <p:nvPr/>
        </p:nvSpPr>
        <p:spPr>
          <a:xfrm>
            <a:off x="1600200" y="4724400"/>
            <a:ext cx="3973286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39" name="Rounded Rectangle 838"/>
          <p:cNvSpPr/>
          <p:nvPr/>
        </p:nvSpPr>
        <p:spPr>
          <a:xfrm>
            <a:off x="76200" y="4572000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Lock 8</a:t>
            </a:r>
          </a:p>
        </p:txBody>
      </p:sp>
      <p:sp>
        <p:nvSpPr>
          <p:cNvPr id="841" name="Oval 840"/>
          <p:cNvSpPr/>
          <p:nvPr/>
        </p:nvSpPr>
        <p:spPr>
          <a:xfrm>
            <a:off x="1327121" y="459779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43" name="Rounded Rectangle 842"/>
          <p:cNvSpPr/>
          <p:nvPr/>
        </p:nvSpPr>
        <p:spPr>
          <a:xfrm>
            <a:off x="1833669" y="4597799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844" name="Rounded Rectangle 843"/>
          <p:cNvSpPr/>
          <p:nvPr/>
        </p:nvSpPr>
        <p:spPr>
          <a:xfrm>
            <a:off x="1600200" y="4572000"/>
            <a:ext cx="3968630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45" name="Rounded Rectangle 844"/>
          <p:cNvSpPr/>
          <p:nvPr/>
        </p:nvSpPr>
        <p:spPr>
          <a:xfrm>
            <a:off x="76200" y="4419600"/>
            <a:ext cx="4572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Lock 7                                           </a:t>
            </a:r>
          </a:p>
        </p:txBody>
      </p:sp>
      <p:sp>
        <p:nvSpPr>
          <p:cNvPr id="847" name="Oval 846"/>
          <p:cNvSpPr/>
          <p:nvPr/>
        </p:nvSpPr>
        <p:spPr>
          <a:xfrm>
            <a:off x="1327121" y="444539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50" name="Rounded Rectangle 849"/>
          <p:cNvSpPr/>
          <p:nvPr/>
        </p:nvSpPr>
        <p:spPr>
          <a:xfrm>
            <a:off x="1600200" y="4419600"/>
            <a:ext cx="3968630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51" name="Rounded Rectangle 850"/>
          <p:cNvSpPr/>
          <p:nvPr/>
        </p:nvSpPr>
        <p:spPr>
          <a:xfrm>
            <a:off x="81068" y="4292999"/>
            <a:ext cx="5100531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Lock 6                                            </a:t>
            </a:r>
            <a:endParaRPr lang="en-US" sz="1000" b="1" u="sng" dirty="0">
              <a:solidFill>
                <a:schemeClr val="tx1"/>
              </a:solidFill>
            </a:endParaRPr>
          </a:p>
        </p:txBody>
      </p:sp>
      <p:sp>
        <p:nvSpPr>
          <p:cNvPr id="853" name="Oval 852"/>
          <p:cNvSpPr/>
          <p:nvPr/>
        </p:nvSpPr>
        <p:spPr>
          <a:xfrm>
            <a:off x="1327121" y="429299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55" name="Rounded Rectangle 854"/>
          <p:cNvSpPr/>
          <p:nvPr/>
        </p:nvSpPr>
        <p:spPr>
          <a:xfrm>
            <a:off x="1828800" y="4343400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856" name="Rounded Rectangle 855"/>
          <p:cNvSpPr/>
          <p:nvPr/>
        </p:nvSpPr>
        <p:spPr>
          <a:xfrm>
            <a:off x="2135174" y="4267200"/>
            <a:ext cx="3433656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57" name="Rounded Rectangle 856"/>
          <p:cNvSpPr/>
          <p:nvPr/>
        </p:nvSpPr>
        <p:spPr>
          <a:xfrm>
            <a:off x="81068" y="4151376"/>
            <a:ext cx="1704441" cy="138111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Lock 5 </a:t>
            </a:r>
            <a:endParaRPr lang="en-US" sz="900" b="1" u="sng" dirty="0">
              <a:solidFill>
                <a:schemeClr val="tx1"/>
              </a:solidFill>
            </a:endParaRPr>
          </a:p>
        </p:txBody>
      </p:sp>
      <p:sp>
        <p:nvSpPr>
          <p:cNvPr id="861" name="Rounded Rectangle 860"/>
          <p:cNvSpPr/>
          <p:nvPr/>
        </p:nvSpPr>
        <p:spPr>
          <a:xfrm>
            <a:off x="1833669" y="4140599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863" name="Rounded Rectangle 862"/>
          <p:cNvSpPr/>
          <p:nvPr/>
        </p:nvSpPr>
        <p:spPr>
          <a:xfrm>
            <a:off x="81069" y="3990975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Lock 4                                           </a:t>
            </a:r>
          </a:p>
        </p:txBody>
      </p:sp>
      <p:sp>
        <p:nvSpPr>
          <p:cNvPr id="865" name="Oval 864"/>
          <p:cNvSpPr/>
          <p:nvPr/>
        </p:nvSpPr>
        <p:spPr>
          <a:xfrm>
            <a:off x="1327121" y="3990975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67" name="Rounded Rectangle 866"/>
          <p:cNvSpPr/>
          <p:nvPr/>
        </p:nvSpPr>
        <p:spPr>
          <a:xfrm>
            <a:off x="1752600" y="4038600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868" name="Rounded Rectangle 867"/>
          <p:cNvSpPr/>
          <p:nvPr/>
        </p:nvSpPr>
        <p:spPr>
          <a:xfrm>
            <a:off x="1600200" y="4114800"/>
            <a:ext cx="3581400" cy="225824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69" name="Rounded Rectangle 868"/>
          <p:cNvSpPr/>
          <p:nvPr/>
        </p:nvSpPr>
        <p:spPr>
          <a:xfrm>
            <a:off x="-9144" y="3849623"/>
            <a:ext cx="1669623" cy="14321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   C.W. Bill Young </a:t>
            </a:r>
            <a:r>
              <a:rPr lang="en-US" sz="900" b="1" dirty="0">
                <a:solidFill>
                  <a:schemeClr val="tx1"/>
                </a:solidFill>
              </a:rPr>
              <a:t>                                        </a:t>
            </a:r>
          </a:p>
        </p:txBody>
      </p:sp>
      <p:sp>
        <p:nvSpPr>
          <p:cNvPr id="871" name="Oval 870"/>
          <p:cNvSpPr/>
          <p:nvPr/>
        </p:nvSpPr>
        <p:spPr>
          <a:xfrm>
            <a:off x="1327121" y="3841351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75" name="Rounded Rectangle 874"/>
          <p:cNvSpPr/>
          <p:nvPr/>
        </p:nvSpPr>
        <p:spPr>
          <a:xfrm>
            <a:off x="71544" y="3683399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Lock 2                                           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77" name="Oval 876"/>
          <p:cNvSpPr/>
          <p:nvPr/>
        </p:nvSpPr>
        <p:spPr>
          <a:xfrm>
            <a:off x="1327121" y="3683399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79" name="Rounded Rectangle 878"/>
          <p:cNvSpPr/>
          <p:nvPr/>
        </p:nvSpPr>
        <p:spPr>
          <a:xfrm>
            <a:off x="1824144" y="3683399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880" name="Rounded Rectangle 879"/>
          <p:cNvSpPr/>
          <p:nvPr/>
        </p:nvSpPr>
        <p:spPr>
          <a:xfrm>
            <a:off x="1600200" y="3931920"/>
            <a:ext cx="36576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57" name="Rounded Rectangle 956"/>
          <p:cNvSpPr/>
          <p:nvPr/>
        </p:nvSpPr>
        <p:spPr>
          <a:xfrm>
            <a:off x="0" y="1143000"/>
            <a:ext cx="55626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   Dashields                                                        </a:t>
            </a:r>
            <a:r>
              <a:rPr lang="en-US" sz="900" b="1" dirty="0">
                <a:solidFill>
                  <a:schemeClr val="tx1"/>
                </a:solidFill>
              </a:rPr>
              <a:t>                                                     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59" name="Oval 958"/>
          <p:cNvSpPr/>
          <p:nvPr/>
        </p:nvSpPr>
        <p:spPr>
          <a:xfrm>
            <a:off x="1327121" y="977523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60" name="Oval 959"/>
          <p:cNvSpPr/>
          <p:nvPr/>
        </p:nvSpPr>
        <p:spPr>
          <a:xfrm>
            <a:off x="1495588" y="977523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61" name="Rounded Rectangle 960"/>
          <p:cNvSpPr/>
          <p:nvPr/>
        </p:nvSpPr>
        <p:spPr>
          <a:xfrm>
            <a:off x="1824144" y="977523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962" name="Rounded Rectangle 961"/>
          <p:cNvSpPr/>
          <p:nvPr/>
        </p:nvSpPr>
        <p:spPr>
          <a:xfrm>
            <a:off x="2125649" y="951724"/>
            <a:ext cx="3433656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63" name="Rounded Rectangle 962"/>
          <p:cNvSpPr/>
          <p:nvPr/>
        </p:nvSpPr>
        <p:spPr>
          <a:xfrm>
            <a:off x="0" y="990600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   </a:t>
            </a:r>
            <a:r>
              <a:rPr lang="en-US" sz="1000" b="1" dirty="0" err="1">
                <a:solidFill>
                  <a:schemeClr val="tx1"/>
                </a:solidFill>
              </a:rPr>
              <a:t>Emsworth</a:t>
            </a:r>
            <a:r>
              <a:rPr lang="en-US" sz="1000" b="1" dirty="0">
                <a:solidFill>
                  <a:schemeClr val="tx1"/>
                </a:solidFill>
              </a:rPr>
              <a:t>                                                         </a:t>
            </a:r>
            <a:r>
              <a:rPr lang="en-US" sz="900" dirty="0">
                <a:solidFill>
                  <a:schemeClr val="tx1"/>
                </a:solidFill>
              </a:rPr>
              <a:t>Lock (P) RP (05-Jul-16) </a:t>
            </a:r>
          </a:p>
        </p:txBody>
      </p:sp>
      <p:sp>
        <p:nvSpPr>
          <p:cNvPr id="965" name="Oval 964"/>
          <p:cNvSpPr/>
          <p:nvPr/>
        </p:nvSpPr>
        <p:spPr>
          <a:xfrm>
            <a:off x="1327121" y="1129923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66" name="Oval 965"/>
          <p:cNvSpPr/>
          <p:nvPr/>
        </p:nvSpPr>
        <p:spPr>
          <a:xfrm>
            <a:off x="1495588" y="1129923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67" name="Rounded Rectangle 966"/>
          <p:cNvSpPr/>
          <p:nvPr/>
        </p:nvSpPr>
        <p:spPr>
          <a:xfrm>
            <a:off x="1828800" y="990600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14/14</a:t>
            </a:r>
          </a:p>
        </p:txBody>
      </p:sp>
      <p:sp>
        <p:nvSpPr>
          <p:cNvPr id="968" name="Rounded Rectangle 967"/>
          <p:cNvSpPr/>
          <p:nvPr/>
        </p:nvSpPr>
        <p:spPr>
          <a:xfrm>
            <a:off x="2057400" y="1066800"/>
            <a:ext cx="32766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71" name="Oval 970"/>
          <p:cNvSpPr/>
          <p:nvPr/>
        </p:nvSpPr>
        <p:spPr>
          <a:xfrm>
            <a:off x="1327121" y="1282323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72" name="Oval 971"/>
          <p:cNvSpPr/>
          <p:nvPr/>
        </p:nvSpPr>
        <p:spPr>
          <a:xfrm>
            <a:off x="1495588" y="1282323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73" name="Rounded Rectangle 972"/>
          <p:cNvSpPr/>
          <p:nvPr/>
        </p:nvSpPr>
        <p:spPr>
          <a:xfrm>
            <a:off x="1824143" y="1275607"/>
            <a:ext cx="3357456" cy="165477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8/10   </a:t>
            </a:r>
            <a:r>
              <a:rPr lang="en-US" sz="900" dirty="0">
                <a:solidFill>
                  <a:schemeClr val="tx1"/>
                </a:solidFill>
              </a:rPr>
              <a:t>Gate 3 (30 Jan 14), Gate 5 Construction</a:t>
            </a:r>
            <a:endParaRPr lang="en-US" sz="900" b="1" u="sng" dirty="0">
              <a:solidFill>
                <a:schemeClr val="tx1"/>
              </a:solidFill>
            </a:endParaRPr>
          </a:p>
        </p:txBody>
      </p:sp>
      <p:sp>
        <p:nvSpPr>
          <p:cNvPr id="975" name="Rounded Rectangle 974"/>
          <p:cNvSpPr/>
          <p:nvPr/>
        </p:nvSpPr>
        <p:spPr>
          <a:xfrm>
            <a:off x="0" y="1295400"/>
            <a:ext cx="2286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   Montgomery</a:t>
            </a:r>
          </a:p>
        </p:txBody>
      </p:sp>
      <p:sp>
        <p:nvSpPr>
          <p:cNvPr id="977" name="Oval 976"/>
          <p:cNvSpPr/>
          <p:nvPr/>
        </p:nvSpPr>
        <p:spPr>
          <a:xfrm>
            <a:off x="1327121" y="1434723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78" name="Oval 977"/>
          <p:cNvSpPr/>
          <p:nvPr/>
        </p:nvSpPr>
        <p:spPr>
          <a:xfrm>
            <a:off x="1495588" y="1434723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79" name="Rounded Rectangle 978"/>
          <p:cNvSpPr/>
          <p:nvPr/>
        </p:nvSpPr>
        <p:spPr>
          <a:xfrm>
            <a:off x="1824144" y="1434722"/>
            <a:ext cx="3357456" cy="165477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10/11 </a:t>
            </a:r>
            <a:r>
              <a:rPr lang="en-US" sz="900" dirty="0">
                <a:solidFill>
                  <a:schemeClr val="tx1"/>
                </a:solidFill>
              </a:rPr>
              <a:t>Lock (A) (10 Mar 15), Dam Gate 10 out of operation (15 Jun 15)</a:t>
            </a:r>
          </a:p>
        </p:txBody>
      </p:sp>
      <p:sp>
        <p:nvSpPr>
          <p:cNvPr id="980" name="Rounded Rectangle 979"/>
          <p:cNvSpPr/>
          <p:nvPr/>
        </p:nvSpPr>
        <p:spPr>
          <a:xfrm>
            <a:off x="2057400" y="1447800"/>
            <a:ext cx="3501905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81" name="Rounded Rectangle 980"/>
          <p:cNvSpPr/>
          <p:nvPr/>
        </p:nvSpPr>
        <p:spPr>
          <a:xfrm>
            <a:off x="0" y="1447800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   New Cumberland</a:t>
            </a:r>
          </a:p>
        </p:txBody>
      </p:sp>
      <p:sp>
        <p:nvSpPr>
          <p:cNvPr id="983" name="Oval 982"/>
          <p:cNvSpPr/>
          <p:nvPr/>
        </p:nvSpPr>
        <p:spPr>
          <a:xfrm>
            <a:off x="1327121" y="1587123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84" name="Oval 983"/>
          <p:cNvSpPr/>
          <p:nvPr/>
        </p:nvSpPr>
        <p:spPr>
          <a:xfrm>
            <a:off x="1495588" y="1587123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85" name="Rounded Rectangle 984"/>
          <p:cNvSpPr/>
          <p:nvPr/>
        </p:nvSpPr>
        <p:spPr>
          <a:xfrm>
            <a:off x="1824144" y="1587123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9/9</a:t>
            </a:r>
          </a:p>
        </p:txBody>
      </p:sp>
      <p:sp>
        <p:nvSpPr>
          <p:cNvPr id="986" name="Rounded Rectangle 985"/>
          <p:cNvSpPr/>
          <p:nvPr/>
        </p:nvSpPr>
        <p:spPr>
          <a:xfrm>
            <a:off x="2133600" y="1600200"/>
            <a:ext cx="3433656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87" name="Rounded Rectangle 986"/>
          <p:cNvSpPr/>
          <p:nvPr/>
        </p:nvSpPr>
        <p:spPr>
          <a:xfrm>
            <a:off x="76200" y="1600200"/>
            <a:ext cx="51816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Pike Island                                                       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992" name="Rounded Rectangle 991"/>
          <p:cNvSpPr/>
          <p:nvPr/>
        </p:nvSpPr>
        <p:spPr>
          <a:xfrm>
            <a:off x="2209800" y="1752600"/>
            <a:ext cx="3433656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18" name="Rounded Rectangle 1017"/>
          <p:cNvSpPr/>
          <p:nvPr/>
        </p:nvSpPr>
        <p:spPr>
          <a:xfrm>
            <a:off x="23815" y="800096"/>
            <a:ext cx="461856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21" name="Rectangle 1020"/>
          <p:cNvSpPr/>
          <p:nvPr/>
        </p:nvSpPr>
        <p:spPr>
          <a:xfrm>
            <a:off x="6477000" y="6553200"/>
            <a:ext cx="2552700" cy="1905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As of 05 August 2016 – 1500 hrs</a:t>
            </a:r>
          </a:p>
        </p:txBody>
      </p:sp>
      <p:sp>
        <p:nvSpPr>
          <p:cNvPr id="271" name="TextBox 270"/>
          <p:cNvSpPr txBox="1"/>
          <p:nvPr/>
        </p:nvSpPr>
        <p:spPr>
          <a:xfrm rot="18722519">
            <a:off x="1610597" y="629625"/>
            <a:ext cx="482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Gates</a:t>
            </a:r>
          </a:p>
        </p:txBody>
      </p:sp>
      <p:sp>
        <p:nvSpPr>
          <p:cNvPr id="303" name="Oval 302"/>
          <p:cNvSpPr/>
          <p:nvPr/>
        </p:nvSpPr>
        <p:spPr>
          <a:xfrm>
            <a:off x="1660479" y="981075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1660479" y="1285875"/>
            <a:ext cx="152400" cy="152400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6" name="Oval 305"/>
          <p:cNvSpPr/>
          <p:nvPr/>
        </p:nvSpPr>
        <p:spPr>
          <a:xfrm>
            <a:off x="1660479" y="1438275"/>
            <a:ext cx="152400" cy="152400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7" name="Oval 306"/>
          <p:cNvSpPr/>
          <p:nvPr/>
        </p:nvSpPr>
        <p:spPr>
          <a:xfrm>
            <a:off x="1660479" y="1590675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94" name="Rectangle 893"/>
          <p:cNvSpPr/>
          <p:nvPr/>
        </p:nvSpPr>
        <p:spPr>
          <a:xfrm>
            <a:off x="0" y="1905000"/>
            <a:ext cx="5257800" cy="1600200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9" name="TextBox 948"/>
          <p:cNvSpPr txBox="1"/>
          <p:nvPr/>
        </p:nvSpPr>
        <p:spPr>
          <a:xfrm>
            <a:off x="-49759" y="1885696"/>
            <a:ext cx="170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/>
              <a:t>Monongahela River L/D</a:t>
            </a:r>
          </a:p>
        </p:txBody>
      </p:sp>
      <p:sp>
        <p:nvSpPr>
          <p:cNvPr id="901" name="Rounded Rectangle 900"/>
          <p:cNvSpPr/>
          <p:nvPr/>
        </p:nvSpPr>
        <p:spPr>
          <a:xfrm>
            <a:off x="71544" y="3178574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Hildebrand</a:t>
            </a:r>
          </a:p>
        </p:txBody>
      </p:sp>
      <p:sp>
        <p:nvSpPr>
          <p:cNvPr id="903" name="Oval 902"/>
          <p:cNvSpPr/>
          <p:nvPr/>
        </p:nvSpPr>
        <p:spPr>
          <a:xfrm>
            <a:off x="1327121" y="3178574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04" name="Oval 903"/>
          <p:cNvSpPr/>
          <p:nvPr/>
        </p:nvSpPr>
        <p:spPr>
          <a:xfrm>
            <a:off x="1655064" y="318211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05" name="Rounded Rectangle 904"/>
          <p:cNvSpPr/>
          <p:nvPr/>
        </p:nvSpPr>
        <p:spPr>
          <a:xfrm>
            <a:off x="1824144" y="3178574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906" name="Rounded Rectangle 905"/>
          <p:cNvSpPr/>
          <p:nvPr/>
        </p:nvSpPr>
        <p:spPr>
          <a:xfrm>
            <a:off x="2125649" y="3152775"/>
            <a:ext cx="3433656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19" name="Rounded Rectangle 918"/>
          <p:cNvSpPr/>
          <p:nvPr/>
        </p:nvSpPr>
        <p:spPr>
          <a:xfrm>
            <a:off x="76200" y="2743200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Grays Landing</a:t>
            </a:r>
          </a:p>
        </p:txBody>
      </p:sp>
      <p:sp>
        <p:nvSpPr>
          <p:cNvPr id="921" name="Oval 920"/>
          <p:cNvSpPr/>
          <p:nvPr/>
        </p:nvSpPr>
        <p:spPr>
          <a:xfrm>
            <a:off x="1327121" y="2721374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23" name="Rounded Rectangle 922"/>
          <p:cNvSpPr/>
          <p:nvPr/>
        </p:nvSpPr>
        <p:spPr>
          <a:xfrm>
            <a:off x="1824144" y="2721374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924" name="Rounded Rectangle 923"/>
          <p:cNvSpPr/>
          <p:nvPr/>
        </p:nvSpPr>
        <p:spPr>
          <a:xfrm>
            <a:off x="2133600" y="2743200"/>
            <a:ext cx="3433656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69" name="Rounded Rectangle 968"/>
          <p:cNvSpPr/>
          <p:nvPr/>
        </p:nvSpPr>
        <p:spPr>
          <a:xfrm>
            <a:off x="0" y="1752600"/>
            <a:ext cx="5334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   Hannibal</a:t>
            </a:r>
          </a:p>
        </p:txBody>
      </p:sp>
      <p:sp>
        <p:nvSpPr>
          <p:cNvPr id="989" name="Oval 988"/>
          <p:cNvSpPr/>
          <p:nvPr/>
        </p:nvSpPr>
        <p:spPr>
          <a:xfrm>
            <a:off x="1327121" y="1739523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90" name="Oval 989"/>
          <p:cNvSpPr/>
          <p:nvPr/>
        </p:nvSpPr>
        <p:spPr>
          <a:xfrm>
            <a:off x="1495588" y="1739523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91" name="Rounded Rectangle 990"/>
          <p:cNvSpPr/>
          <p:nvPr/>
        </p:nvSpPr>
        <p:spPr>
          <a:xfrm>
            <a:off x="1752600" y="2286001"/>
            <a:ext cx="3662256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          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78" name="Rounded Rectangle 277"/>
          <p:cNvSpPr/>
          <p:nvPr/>
        </p:nvSpPr>
        <p:spPr>
          <a:xfrm>
            <a:off x="2209800" y="1676400"/>
            <a:ext cx="3279895" cy="2285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95" name="Rounded Rectangle 894"/>
          <p:cNvSpPr/>
          <p:nvPr/>
        </p:nvSpPr>
        <p:spPr>
          <a:xfrm>
            <a:off x="71544" y="3330974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Opekiska</a:t>
            </a:r>
          </a:p>
        </p:txBody>
      </p:sp>
      <p:sp>
        <p:nvSpPr>
          <p:cNvPr id="897" name="Oval 896"/>
          <p:cNvSpPr/>
          <p:nvPr/>
        </p:nvSpPr>
        <p:spPr>
          <a:xfrm>
            <a:off x="1327121" y="3330974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99" name="Rounded Rectangle 898"/>
          <p:cNvSpPr/>
          <p:nvPr/>
        </p:nvSpPr>
        <p:spPr>
          <a:xfrm>
            <a:off x="1824144" y="3330974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4/4</a:t>
            </a:r>
          </a:p>
        </p:txBody>
      </p:sp>
      <p:sp>
        <p:nvSpPr>
          <p:cNvPr id="900" name="Rounded Rectangle 899"/>
          <p:cNvSpPr/>
          <p:nvPr/>
        </p:nvSpPr>
        <p:spPr>
          <a:xfrm>
            <a:off x="2125649" y="3305175"/>
            <a:ext cx="3433656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4" name="Oval 293"/>
          <p:cNvSpPr/>
          <p:nvPr/>
        </p:nvSpPr>
        <p:spPr>
          <a:xfrm>
            <a:off x="1660479" y="3334526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07" name="Rounded Rectangle 906"/>
          <p:cNvSpPr/>
          <p:nvPr/>
        </p:nvSpPr>
        <p:spPr>
          <a:xfrm>
            <a:off x="71544" y="3026174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Morgantown                                                 </a:t>
            </a:r>
          </a:p>
        </p:txBody>
      </p:sp>
      <p:sp>
        <p:nvSpPr>
          <p:cNvPr id="909" name="Oval 908"/>
          <p:cNvSpPr/>
          <p:nvPr/>
        </p:nvSpPr>
        <p:spPr>
          <a:xfrm>
            <a:off x="1327121" y="3026174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21AF50"/>
              </a:solidFill>
            </a:endParaRPr>
          </a:p>
        </p:txBody>
      </p:sp>
      <p:sp>
        <p:nvSpPr>
          <p:cNvPr id="911" name="Rounded Rectangle 910"/>
          <p:cNvSpPr/>
          <p:nvPr/>
        </p:nvSpPr>
        <p:spPr>
          <a:xfrm>
            <a:off x="1824144" y="3026174"/>
            <a:ext cx="3814656" cy="174226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6/6      </a:t>
            </a:r>
            <a:r>
              <a:rPr lang="en-US" sz="900" dirty="0">
                <a:solidFill>
                  <a:schemeClr val="tx1"/>
                </a:solidFill>
              </a:rPr>
              <a:t>IMTS LOS 3 </a:t>
            </a:r>
            <a:endParaRPr lang="en-US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12" name="Rounded Rectangle 911"/>
          <p:cNvSpPr/>
          <p:nvPr/>
        </p:nvSpPr>
        <p:spPr>
          <a:xfrm>
            <a:off x="2286000" y="2971800"/>
            <a:ext cx="3433656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660479" y="3029726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13" name="Rounded Rectangle 912"/>
          <p:cNvSpPr/>
          <p:nvPr/>
        </p:nvSpPr>
        <p:spPr>
          <a:xfrm>
            <a:off x="71544" y="2875550"/>
            <a:ext cx="4495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Point Marion</a:t>
            </a:r>
          </a:p>
        </p:txBody>
      </p:sp>
      <p:sp>
        <p:nvSpPr>
          <p:cNvPr id="915" name="Oval 914"/>
          <p:cNvSpPr/>
          <p:nvPr/>
        </p:nvSpPr>
        <p:spPr>
          <a:xfrm>
            <a:off x="1327121" y="2875550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17" name="Rounded Rectangle 916"/>
          <p:cNvSpPr/>
          <p:nvPr/>
        </p:nvSpPr>
        <p:spPr>
          <a:xfrm>
            <a:off x="1824144" y="2875550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6/6</a:t>
            </a:r>
          </a:p>
        </p:txBody>
      </p:sp>
      <p:sp>
        <p:nvSpPr>
          <p:cNvPr id="918" name="Rounded Rectangle 917"/>
          <p:cNvSpPr/>
          <p:nvPr/>
        </p:nvSpPr>
        <p:spPr>
          <a:xfrm>
            <a:off x="1981200" y="2209800"/>
            <a:ext cx="3433656" cy="178199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7" name="Oval 296"/>
          <p:cNvSpPr/>
          <p:nvPr/>
        </p:nvSpPr>
        <p:spPr>
          <a:xfrm>
            <a:off x="1660479" y="2875550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25" name="Rounded Rectangle 924"/>
          <p:cNvSpPr/>
          <p:nvPr/>
        </p:nvSpPr>
        <p:spPr>
          <a:xfrm>
            <a:off x="76200" y="2590800"/>
            <a:ext cx="54102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Maxwell                                                        </a:t>
            </a:r>
            <a:r>
              <a:rPr lang="en-US" sz="900" dirty="0">
                <a:solidFill>
                  <a:schemeClr val="tx1"/>
                </a:solidFill>
              </a:rPr>
              <a:t>Dam Gate 3 Out of Service (8-Jun-16)                                            </a:t>
            </a:r>
          </a:p>
        </p:txBody>
      </p:sp>
      <p:sp>
        <p:nvSpPr>
          <p:cNvPr id="927" name="Oval 926"/>
          <p:cNvSpPr/>
          <p:nvPr/>
        </p:nvSpPr>
        <p:spPr>
          <a:xfrm>
            <a:off x="1327121" y="2590800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29" name="Rounded Rectangle 928"/>
          <p:cNvSpPr/>
          <p:nvPr/>
        </p:nvSpPr>
        <p:spPr>
          <a:xfrm>
            <a:off x="1828800" y="2600697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930" name="Rounded Rectangle 929"/>
          <p:cNvSpPr/>
          <p:nvPr/>
        </p:nvSpPr>
        <p:spPr>
          <a:xfrm>
            <a:off x="2209800" y="2590800"/>
            <a:ext cx="3433656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1660479" y="2620151"/>
            <a:ext cx="152400" cy="152400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1" name="Rounded Rectangle 930"/>
          <p:cNvSpPr/>
          <p:nvPr/>
        </p:nvSpPr>
        <p:spPr>
          <a:xfrm>
            <a:off x="71544" y="2432476"/>
            <a:ext cx="5186256" cy="158324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Lock 4                                                             </a:t>
            </a:r>
            <a:endParaRPr lang="en-US" sz="1000" b="1" u="sng" dirty="0">
              <a:solidFill>
                <a:schemeClr val="tx1"/>
              </a:solidFill>
            </a:endParaRPr>
          </a:p>
        </p:txBody>
      </p:sp>
      <p:sp>
        <p:nvSpPr>
          <p:cNvPr id="933" name="Oval 932"/>
          <p:cNvSpPr/>
          <p:nvPr/>
        </p:nvSpPr>
        <p:spPr>
          <a:xfrm>
            <a:off x="1327121" y="2432476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5" name="Rounded Rectangle 934"/>
          <p:cNvSpPr/>
          <p:nvPr/>
        </p:nvSpPr>
        <p:spPr>
          <a:xfrm>
            <a:off x="1824144" y="2432476"/>
            <a:ext cx="381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5/5</a:t>
            </a:r>
          </a:p>
        </p:txBody>
      </p:sp>
      <p:sp>
        <p:nvSpPr>
          <p:cNvPr id="300" name="Oval 299"/>
          <p:cNvSpPr/>
          <p:nvPr/>
        </p:nvSpPr>
        <p:spPr>
          <a:xfrm>
            <a:off x="1660479" y="2436028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7" name="Rounded Rectangle 936"/>
          <p:cNvSpPr/>
          <p:nvPr/>
        </p:nvSpPr>
        <p:spPr>
          <a:xfrm>
            <a:off x="76200" y="2286000"/>
            <a:ext cx="5110056" cy="158324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Lock 3</a:t>
            </a:r>
            <a:endParaRPr lang="en-US" sz="900" b="1" u="sng" dirty="0">
              <a:solidFill>
                <a:schemeClr val="tx1"/>
              </a:solidFill>
            </a:endParaRPr>
          </a:p>
        </p:txBody>
      </p:sp>
      <p:sp>
        <p:nvSpPr>
          <p:cNvPr id="939" name="Oval 938"/>
          <p:cNvSpPr/>
          <p:nvPr/>
        </p:nvSpPr>
        <p:spPr>
          <a:xfrm>
            <a:off x="1327121" y="2280076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41" name="Rounded Rectangle 940"/>
          <p:cNvSpPr/>
          <p:nvPr/>
        </p:nvSpPr>
        <p:spPr>
          <a:xfrm>
            <a:off x="1828800" y="2286000"/>
            <a:ext cx="3281256" cy="158324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             </a:t>
            </a:r>
          </a:p>
        </p:txBody>
      </p:sp>
      <p:sp>
        <p:nvSpPr>
          <p:cNvPr id="301" name="Oval 300"/>
          <p:cNvSpPr/>
          <p:nvPr/>
        </p:nvSpPr>
        <p:spPr>
          <a:xfrm>
            <a:off x="1490472" y="2286000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45" name="Oval 944"/>
          <p:cNvSpPr/>
          <p:nvPr/>
        </p:nvSpPr>
        <p:spPr>
          <a:xfrm>
            <a:off x="1327121" y="2127676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47" name="Rounded Rectangle 946"/>
          <p:cNvSpPr/>
          <p:nvPr/>
        </p:nvSpPr>
        <p:spPr>
          <a:xfrm>
            <a:off x="0" y="2127676"/>
            <a:ext cx="5257800" cy="158324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  Braddock                                             4/4  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948" name="Rounded Rectangle 947"/>
          <p:cNvSpPr/>
          <p:nvPr/>
        </p:nvSpPr>
        <p:spPr>
          <a:xfrm>
            <a:off x="2133600" y="3227832"/>
            <a:ext cx="31242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IMTS LOS 6 Commercial Lockage by Appointment Only</a:t>
            </a:r>
          </a:p>
        </p:txBody>
      </p:sp>
      <p:sp>
        <p:nvSpPr>
          <p:cNvPr id="302" name="Oval 301"/>
          <p:cNvSpPr/>
          <p:nvPr/>
        </p:nvSpPr>
        <p:spPr>
          <a:xfrm>
            <a:off x="1660479" y="2131228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8" name="Oval 307"/>
          <p:cNvSpPr/>
          <p:nvPr/>
        </p:nvSpPr>
        <p:spPr>
          <a:xfrm>
            <a:off x="1660479" y="1743075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53" name="Oval 752"/>
          <p:cNvSpPr/>
          <p:nvPr/>
        </p:nvSpPr>
        <p:spPr>
          <a:xfrm>
            <a:off x="66675" y="401576"/>
            <a:ext cx="122748" cy="130171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54" name="TextBox 753"/>
          <p:cNvSpPr txBox="1"/>
          <p:nvPr/>
        </p:nvSpPr>
        <p:spPr>
          <a:xfrm>
            <a:off x="150591" y="342900"/>
            <a:ext cx="1189651" cy="3039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Fully Operational</a:t>
            </a:r>
          </a:p>
        </p:txBody>
      </p:sp>
      <p:sp>
        <p:nvSpPr>
          <p:cNvPr id="755" name="Oval 754"/>
          <p:cNvSpPr/>
          <p:nvPr/>
        </p:nvSpPr>
        <p:spPr>
          <a:xfrm>
            <a:off x="1316736" y="393192"/>
            <a:ext cx="122748" cy="130171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56" name="TextBox 755"/>
          <p:cNvSpPr txBox="1"/>
          <p:nvPr/>
        </p:nvSpPr>
        <p:spPr>
          <a:xfrm>
            <a:off x="1371600" y="342900"/>
            <a:ext cx="1452404" cy="3039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Restricted Operations</a:t>
            </a:r>
          </a:p>
        </p:txBody>
      </p:sp>
      <p:sp>
        <p:nvSpPr>
          <p:cNvPr id="757" name="Oval 756"/>
          <p:cNvSpPr/>
          <p:nvPr/>
        </p:nvSpPr>
        <p:spPr>
          <a:xfrm>
            <a:off x="2666891" y="392052"/>
            <a:ext cx="141603" cy="130171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58" name="TextBox 757"/>
          <p:cNvSpPr txBox="1"/>
          <p:nvPr/>
        </p:nvSpPr>
        <p:spPr>
          <a:xfrm>
            <a:off x="2739905" y="333375"/>
            <a:ext cx="11462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Out of Operation</a:t>
            </a:r>
          </a:p>
        </p:txBody>
      </p:sp>
      <p:sp>
        <p:nvSpPr>
          <p:cNvPr id="313" name="Rounded Rectangle 312"/>
          <p:cNvSpPr/>
          <p:nvPr/>
        </p:nvSpPr>
        <p:spPr>
          <a:xfrm>
            <a:off x="1600200" y="4267200"/>
            <a:ext cx="3581400" cy="2286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7543800" y="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FF00"/>
                </a:solidFill>
              </a:rPr>
              <a:t>Unclassified</a:t>
            </a:r>
          </a:p>
          <a:p>
            <a:r>
              <a:rPr lang="en-US" sz="1000" b="1" dirty="0">
                <a:solidFill>
                  <a:srgbClr val="FFFF00"/>
                </a:solidFill>
              </a:rPr>
              <a:t> FOUO</a:t>
            </a:r>
          </a:p>
        </p:txBody>
      </p:sp>
      <p:sp>
        <p:nvSpPr>
          <p:cNvPr id="251" name="TextBox 250"/>
          <p:cNvSpPr txBox="1"/>
          <p:nvPr/>
        </p:nvSpPr>
        <p:spPr>
          <a:xfrm rot="18722519">
            <a:off x="876605" y="515461"/>
            <a:ext cx="9996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  RP/Fleet</a:t>
            </a:r>
          </a:p>
        </p:txBody>
      </p:sp>
      <p:sp>
        <p:nvSpPr>
          <p:cNvPr id="316" name="Rounded Rectangle 315"/>
          <p:cNvSpPr/>
          <p:nvPr/>
        </p:nvSpPr>
        <p:spPr>
          <a:xfrm>
            <a:off x="1600200" y="6477000"/>
            <a:ext cx="2667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23" name="Rounded Rectangle 322"/>
          <p:cNvSpPr/>
          <p:nvPr/>
        </p:nvSpPr>
        <p:spPr>
          <a:xfrm>
            <a:off x="6400800" y="5715000"/>
            <a:ext cx="27432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3" name="Oval 292"/>
          <p:cNvSpPr/>
          <p:nvPr/>
        </p:nvSpPr>
        <p:spPr>
          <a:xfrm>
            <a:off x="1335024" y="4133088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9" name="Rounded Rectangle 288"/>
          <p:cNvSpPr/>
          <p:nvPr/>
        </p:nvSpPr>
        <p:spPr>
          <a:xfrm>
            <a:off x="6172200" y="5410200"/>
            <a:ext cx="2971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1" name="Rounded Rectangle 290"/>
          <p:cNvSpPr/>
          <p:nvPr/>
        </p:nvSpPr>
        <p:spPr>
          <a:xfrm>
            <a:off x="6172200" y="5562600"/>
            <a:ext cx="29718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2" name="Rounded Rectangle 291"/>
          <p:cNvSpPr/>
          <p:nvPr/>
        </p:nvSpPr>
        <p:spPr>
          <a:xfrm>
            <a:off x="1600200" y="6629400"/>
            <a:ext cx="2667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62" name="Rectangle 261"/>
          <p:cNvSpPr/>
          <p:nvPr/>
        </p:nvSpPr>
        <p:spPr>
          <a:xfrm rot="18874485">
            <a:off x="846376" y="5106273"/>
            <a:ext cx="533399" cy="24622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sz="1000" dirty="0"/>
              <a:t>RP</a:t>
            </a:r>
          </a:p>
        </p:txBody>
      </p:sp>
      <p:sp>
        <p:nvSpPr>
          <p:cNvPr id="322" name="TextBox 321"/>
          <p:cNvSpPr txBox="1"/>
          <p:nvPr/>
        </p:nvSpPr>
        <p:spPr>
          <a:xfrm rot="18704303">
            <a:off x="5431581" y="5145386"/>
            <a:ext cx="421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RP</a:t>
            </a:r>
          </a:p>
        </p:txBody>
      </p:sp>
      <p:sp>
        <p:nvSpPr>
          <p:cNvPr id="228" name="Right Brace 227"/>
          <p:cNvSpPr/>
          <p:nvPr/>
        </p:nvSpPr>
        <p:spPr>
          <a:xfrm>
            <a:off x="2057400" y="3200400"/>
            <a:ext cx="76200" cy="228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Right Brace 228"/>
          <p:cNvSpPr/>
          <p:nvPr/>
        </p:nvSpPr>
        <p:spPr>
          <a:xfrm>
            <a:off x="1524000" y="4343400"/>
            <a:ext cx="76200" cy="5334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6553200" y="381000"/>
            <a:ext cx="1524000" cy="3447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tIns="18288" bIns="18288" rtlCol="0">
            <a:spAutoFit/>
          </a:bodyPr>
          <a:lstStyle/>
          <a:p>
            <a:pPr algn="ctr"/>
            <a:r>
              <a:rPr lang="en-US" sz="1000" dirty="0"/>
              <a:t>LRP Top “System” Issues:</a:t>
            </a:r>
          </a:p>
          <a:p>
            <a:pPr algn="ctr"/>
            <a:r>
              <a:rPr lang="en-US" sz="1000" dirty="0"/>
              <a:t>05 August, 2016 </a:t>
            </a:r>
          </a:p>
        </p:txBody>
      </p:sp>
      <p:sp>
        <p:nvSpPr>
          <p:cNvPr id="226" name="Rounded Rectangular Callout 225"/>
          <p:cNvSpPr/>
          <p:nvPr/>
        </p:nvSpPr>
        <p:spPr>
          <a:xfrm>
            <a:off x="5257800" y="473600"/>
            <a:ext cx="1066800" cy="1332988"/>
          </a:xfrm>
          <a:prstGeom prst="wedgeRoundRectCallout">
            <a:avLst>
              <a:gd name="adj1" fmla="val 47152"/>
              <a:gd name="adj2" fmla="val 85387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</a:rPr>
              <a:t>Issue</a:t>
            </a:r>
            <a:r>
              <a:rPr lang="en-US" sz="600" dirty="0">
                <a:solidFill>
                  <a:schemeClr val="tx1"/>
                </a:solidFill>
              </a:rPr>
              <a:t>:  O&amp;M – Montgomery L/D dam</a:t>
            </a:r>
          </a:p>
          <a:p>
            <a:r>
              <a:rPr lang="en-US" sz="600" b="1" dirty="0">
                <a:solidFill>
                  <a:schemeClr val="tx1"/>
                </a:solidFill>
              </a:rPr>
              <a:t>Status</a:t>
            </a:r>
            <a:r>
              <a:rPr lang="en-US" sz="600" dirty="0">
                <a:solidFill>
                  <a:schemeClr val="tx1"/>
                </a:solidFill>
              </a:rPr>
              <a:t>: Contract  expected for fabrication of two additional lift gates by EOY. Contract  currently in process for installation of two lift gates with an option for installation of a third. LRP will continue to budget for fabrication and installation of dam gates in FY17 and FY18. RVD 06-16.</a:t>
            </a:r>
          </a:p>
        </p:txBody>
      </p:sp>
      <p:sp>
        <p:nvSpPr>
          <p:cNvPr id="235" name="Rounded Rectangular Callout 234"/>
          <p:cNvSpPr/>
          <p:nvPr/>
        </p:nvSpPr>
        <p:spPr>
          <a:xfrm>
            <a:off x="5257800" y="3657600"/>
            <a:ext cx="990600" cy="1143000"/>
          </a:xfrm>
          <a:prstGeom prst="wedgeRoundRectCallout">
            <a:avLst>
              <a:gd name="adj1" fmla="val 106326"/>
              <a:gd name="adj2" fmla="val -107704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r>
              <a:rPr lang="en-US" sz="600" b="1" dirty="0">
                <a:solidFill>
                  <a:schemeClr val="tx1"/>
                </a:solidFill>
              </a:rPr>
              <a:t>Issue</a:t>
            </a:r>
            <a:r>
              <a:rPr lang="en-US" sz="600" dirty="0">
                <a:solidFill>
                  <a:schemeClr val="tx1"/>
                </a:solidFill>
              </a:rPr>
              <a:t>:  CG - Lower Mon Project</a:t>
            </a:r>
          </a:p>
          <a:p>
            <a:r>
              <a:rPr lang="en-US" sz="600" b="1" dirty="0">
                <a:solidFill>
                  <a:schemeClr val="tx1"/>
                </a:solidFill>
              </a:rPr>
              <a:t>Status</a:t>
            </a:r>
            <a:r>
              <a:rPr lang="en-US" sz="600" dirty="0">
                <a:solidFill>
                  <a:schemeClr val="tx1"/>
                </a:solidFill>
              </a:rPr>
              <a:t>:  Need a viable strategy dealing with how should the #2 IMTS priority project be funded. Since project completion date  has been extended several years,  LRP will continue to submit annual budget packages to keep the lock operational. RVD 01-14.</a:t>
            </a:r>
          </a:p>
        </p:txBody>
      </p:sp>
      <p:sp>
        <p:nvSpPr>
          <p:cNvPr id="237" name="Rounded Rectangular Callout 236"/>
          <p:cNvSpPr/>
          <p:nvPr/>
        </p:nvSpPr>
        <p:spPr>
          <a:xfrm>
            <a:off x="8077200" y="1524000"/>
            <a:ext cx="1066800" cy="990600"/>
          </a:xfrm>
          <a:prstGeom prst="wedgeRoundRectCallout">
            <a:avLst>
              <a:gd name="adj1" fmla="val -31300"/>
              <a:gd name="adj2" fmla="val -72820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r>
              <a:rPr lang="en-US" sz="600" b="1" dirty="0">
                <a:solidFill>
                  <a:schemeClr val="tx1"/>
                </a:solidFill>
              </a:rPr>
              <a:t>Issue</a:t>
            </a:r>
            <a:r>
              <a:rPr lang="en-US" sz="600" dirty="0">
                <a:solidFill>
                  <a:schemeClr val="tx1"/>
                </a:solidFill>
              </a:rPr>
              <a:t>:  Dam Safety - East Branch Dam Safety Project</a:t>
            </a:r>
          </a:p>
          <a:p>
            <a:r>
              <a:rPr lang="en-US" sz="600" b="1" dirty="0">
                <a:solidFill>
                  <a:schemeClr val="tx1"/>
                </a:solidFill>
              </a:rPr>
              <a:t>Status: </a:t>
            </a:r>
            <a:r>
              <a:rPr lang="en-US" sz="600" dirty="0">
                <a:solidFill>
                  <a:schemeClr val="tx1"/>
                </a:solidFill>
              </a:rPr>
              <a:t>Construction on the platform fill continues. Hauling of stone continues on both day and night shifts. RVD  06-15. </a:t>
            </a:r>
          </a:p>
        </p:txBody>
      </p:sp>
      <p:sp>
        <p:nvSpPr>
          <p:cNvPr id="241" name="Rounded Rectangular Callout 240"/>
          <p:cNvSpPr/>
          <p:nvPr/>
        </p:nvSpPr>
        <p:spPr>
          <a:xfrm>
            <a:off x="7848600" y="2667000"/>
            <a:ext cx="1219200" cy="685800"/>
          </a:xfrm>
          <a:prstGeom prst="wedgeRoundRectCallout">
            <a:avLst>
              <a:gd name="adj1" fmla="val -90349"/>
              <a:gd name="adj2" fmla="val -121890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r>
              <a:rPr lang="en-US" sz="600" b="1" dirty="0">
                <a:solidFill>
                  <a:schemeClr val="tx1"/>
                </a:solidFill>
              </a:rPr>
              <a:t>Issue</a:t>
            </a:r>
            <a:r>
              <a:rPr lang="en-US" sz="600" dirty="0">
                <a:solidFill>
                  <a:schemeClr val="tx1"/>
                </a:solidFill>
              </a:rPr>
              <a:t>:  O&amp;M - Upper Mon and Upper Allegheny service reduction iaw Standard Levels of Service</a:t>
            </a:r>
          </a:p>
          <a:p>
            <a:r>
              <a:rPr lang="en-US" sz="600" b="1" dirty="0">
                <a:solidFill>
                  <a:schemeClr val="tx1"/>
                </a:solidFill>
              </a:rPr>
              <a:t>Status</a:t>
            </a:r>
            <a:r>
              <a:rPr lang="en-US" sz="600" dirty="0">
                <a:solidFill>
                  <a:schemeClr val="tx1"/>
                </a:solidFill>
              </a:rPr>
              <a:t>:  As Opekiska, Hildebrand and Morgantown move to “Caretaker” status, can we execute a viable PPP?</a:t>
            </a:r>
          </a:p>
        </p:txBody>
      </p:sp>
      <p:sp>
        <p:nvSpPr>
          <p:cNvPr id="243" name="Rounded Rectangular Callout 242"/>
          <p:cNvSpPr/>
          <p:nvPr/>
        </p:nvSpPr>
        <p:spPr>
          <a:xfrm>
            <a:off x="7848600" y="2590800"/>
            <a:ext cx="1295400" cy="762000"/>
          </a:xfrm>
          <a:prstGeom prst="wedgeRoundRectCallout">
            <a:avLst>
              <a:gd name="adj1" fmla="val -128219"/>
              <a:gd name="adj2" fmla="val 78804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r>
              <a:rPr lang="en-US" sz="600" b="1" dirty="0">
                <a:solidFill>
                  <a:schemeClr val="tx1"/>
                </a:solidFill>
              </a:rPr>
              <a:t>Issue</a:t>
            </a:r>
            <a:r>
              <a:rPr lang="en-US" sz="600" dirty="0">
                <a:solidFill>
                  <a:schemeClr val="tx1"/>
                </a:solidFill>
              </a:rPr>
              <a:t>:  O&amp;M - Upper Mon and Upper Allegheny service reduction          Standard Levels of Service</a:t>
            </a:r>
          </a:p>
          <a:p>
            <a:r>
              <a:rPr lang="en-US" sz="600" b="1" dirty="0">
                <a:solidFill>
                  <a:schemeClr val="tx1"/>
                </a:solidFill>
              </a:rPr>
              <a:t>Status</a:t>
            </a:r>
            <a:r>
              <a:rPr lang="en-US" sz="600" dirty="0">
                <a:solidFill>
                  <a:schemeClr val="tx1"/>
                </a:solidFill>
              </a:rPr>
              <a:t>:  IMTS LOS 6 Locks and  Dams. LRP is working on developing standards for maintenance, security, safety, and environmental compliance at these facilities. RVD 01-14.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7391400" y="4495800"/>
            <a:ext cx="762000" cy="2154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Entire System</a:t>
            </a:r>
          </a:p>
        </p:txBody>
      </p:sp>
      <p:sp>
        <p:nvSpPr>
          <p:cNvPr id="245" name="Rounded Rectangular Callout 244"/>
          <p:cNvSpPr/>
          <p:nvPr/>
        </p:nvSpPr>
        <p:spPr>
          <a:xfrm>
            <a:off x="7924800" y="3657600"/>
            <a:ext cx="1066800" cy="533400"/>
          </a:xfrm>
          <a:prstGeom prst="wedgeRoundRectCallout">
            <a:avLst>
              <a:gd name="adj1" fmla="val -61204"/>
              <a:gd name="adj2" fmla="val 105630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r>
              <a:rPr lang="en-US" sz="600" b="1" dirty="0">
                <a:solidFill>
                  <a:schemeClr val="tx1"/>
                </a:solidFill>
              </a:rPr>
              <a:t>Issue</a:t>
            </a:r>
            <a:r>
              <a:rPr lang="en-US" sz="600" dirty="0">
                <a:solidFill>
                  <a:schemeClr val="tx1"/>
                </a:solidFill>
              </a:rPr>
              <a:t>:  O&amp;M Improvement Plan</a:t>
            </a:r>
          </a:p>
          <a:p>
            <a:r>
              <a:rPr lang="en-US" sz="600" b="1" dirty="0">
                <a:solidFill>
                  <a:schemeClr val="tx1"/>
                </a:solidFill>
              </a:rPr>
              <a:t>Status</a:t>
            </a:r>
            <a:r>
              <a:rPr lang="en-US" sz="600" dirty="0">
                <a:solidFill>
                  <a:schemeClr val="tx1"/>
                </a:solidFill>
              </a:rPr>
              <a:t>:  Finish improvement plan w/ finalized PMP and running, prioritized 1-n list. RVD 01-14.</a:t>
            </a:r>
          </a:p>
        </p:txBody>
      </p:sp>
      <p:sp>
        <p:nvSpPr>
          <p:cNvPr id="246" name="Oval 245"/>
          <p:cNvSpPr/>
          <p:nvPr/>
        </p:nvSpPr>
        <p:spPr>
          <a:xfrm>
            <a:off x="6248400" y="2286000"/>
            <a:ext cx="228600" cy="228600"/>
          </a:xfrm>
          <a:prstGeom prst="ellipse">
            <a:avLst/>
          </a:prstGeom>
          <a:noFill/>
          <a:ln w="12700">
            <a:solidFill>
              <a:srgbClr val="00B05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Oval 246"/>
          <p:cNvSpPr/>
          <p:nvPr/>
        </p:nvSpPr>
        <p:spPr>
          <a:xfrm>
            <a:off x="6781800" y="2667000"/>
            <a:ext cx="228600" cy="457200"/>
          </a:xfrm>
          <a:prstGeom prst="ellipse">
            <a:avLst/>
          </a:prstGeom>
          <a:noFill/>
          <a:ln w="12700">
            <a:solidFill>
              <a:srgbClr val="00B05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Oval 248"/>
          <p:cNvSpPr/>
          <p:nvPr/>
        </p:nvSpPr>
        <p:spPr>
          <a:xfrm rot="2891088">
            <a:off x="6637633" y="3468809"/>
            <a:ext cx="228600" cy="328796"/>
          </a:xfrm>
          <a:prstGeom prst="ellipse">
            <a:avLst/>
          </a:prstGeom>
          <a:noFill/>
          <a:ln w="12700">
            <a:solidFill>
              <a:srgbClr val="00B05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Oval 249"/>
          <p:cNvSpPr/>
          <p:nvPr/>
        </p:nvSpPr>
        <p:spPr>
          <a:xfrm rot="2761388">
            <a:off x="7101512" y="1970277"/>
            <a:ext cx="228600" cy="430983"/>
          </a:xfrm>
          <a:prstGeom prst="ellipse">
            <a:avLst/>
          </a:prstGeom>
          <a:noFill/>
          <a:ln w="12700">
            <a:solidFill>
              <a:srgbClr val="00B05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Oval 251"/>
          <p:cNvSpPr/>
          <p:nvPr/>
        </p:nvSpPr>
        <p:spPr>
          <a:xfrm>
            <a:off x="7848600" y="1219200"/>
            <a:ext cx="457200" cy="228600"/>
          </a:xfrm>
          <a:prstGeom prst="ellipse">
            <a:avLst/>
          </a:prstGeom>
          <a:noFill/>
          <a:ln w="12700">
            <a:solidFill>
              <a:srgbClr val="00B05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3" name="Picture 2" descr="http://t3.gstatic.com/images?q=tbn:ANd9GcSjwLHDjom6c728I9485f2T26dQBvmg2oUdfSDSugnDlLZr-0i-uvpOHQQRq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2514600"/>
            <a:ext cx="76200" cy="76200"/>
          </a:xfrm>
          <a:prstGeom prst="rect">
            <a:avLst/>
          </a:prstGeom>
          <a:noFill/>
        </p:spPr>
      </p:pic>
      <p:sp>
        <p:nvSpPr>
          <p:cNvPr id="238" name="Rounded Rectangle 237"/>
          <p:cNvSpPr/>
          <p:nvPr/>
        </p:nvSpPr>
        <p:spPr>
          <a:xfrm>
            <a:off x="6172200" y="6019800"/>
            <a:ext cx="2971800" cy="189724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1600200" y="4343400"/>
            <a:ext cx="350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</a:t>
            </a:r>
            <a:endParaRPr lang="en-US" sz="900" dirty="0"/>
          </a:p>
        </p:txBody>
      </p:sp>
      <p:sp>
        <p:nvSpPr>
          <p:cNvPr id="242" name="TextBox 241"/>
          <p:cNvSpPr txBox="1"/>
          <p:nvPr/>
        </p:nvSpPr>
        <p:spPr>
          <a:xfrm>
            <a:off x="1600200" y="4648200"/>
            <a:ext cx="350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</a:t>
            </a:r>
            <a:endParaRPr lang="en-US" sz="900" dirty="0"/>
          </a:p>
        </p:txBody>
      </p:sp>
      <p:sp>
        <p:nvSpPr>
          <p:cNvPr id="255" name="Oval 254"/>
          <p:cNvSpPr/>
          <p:nvPr/>
        </p:nvSpPr>
        <p:spPr>
          <a:xfrm>
            <a:off x="1490472" y="2133600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1490472" y="2606040"/>
            <a:ext cx="152400" cy="152400"/>
          </a:xfrm>
          <a:prstGeom prst="ellipse">
            <a:avLst/>
          </a:prstGeom>
          <a:solidFill>
            <a:srgbClr val="21AF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1752600" y="3124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6/6</a:t>
            </a:r>
            <a:endParaRPr lang="en-US" sz="1000" dirty="0"/>
          </a:p>
        </p:txBody>
      </p:sp>
      <p:sp>
        <p:nvSpPr>
          <p:cNvPr id="259" name="Right Brace 258"/>
          <p:cNvSpPr/>
          <p:nvPr/>
        </p:nvSpPr>
        <p:spPr>
          <a:xfrm>
            <a:off x="1522028" y="3733800"/>
            <a:ext cx="78172" cy="23774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Right Brace 260"/>
          <p:cNvSpPr/>
          <p:nvPr/>
        </p:nvSpPr>
        <p:spPr>
          <a:xfrm>
            <a:off x="1524000" y="4041611"/>
            <a:ext cx="51071" cy="25302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Right Brace 259"/>
          <p:cNvSpPr/>
          <p:nvPr/>
        </p:nvSpPr>
        <p:spPr>
          <a:xfrm>
            <a:off x="2057400" y="3048000"/>
            <a:ext cx="76200" cy="1524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3" name="Oval 262"/>
          <p:cNvSpPr/>
          <p:nvPr/>
        </p:nvSpPr>
        <p:spPr>
          <a:xfrm>
            <a:off x="3810000" y="402336"/>
            <a:ext cx="141603" cy="13017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3913632" y="356616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Repair Fleet</a:t>
            </a:r>
          </a:p>
          <a:p>
            <a:endParaRPr lang="en-US" b="1" dirty="0"/>
          </a:p>
        </p:txBody>
      </p:sp>
      <p:sp>
        <p:nvSpPr>
          <p:cNvPr id="264" name="TextBox 263"/>
          <p:cNvSpPr txBox="1"/>
          <p:nvPr/>
        </p:nvSpPr>
        <p:spPr>
          <a:xfrm>
            <a:off x="1600200" y="4343400"/>
            <a:ext cx="3581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 </a:t>
            </a:r>
          </a:p>
          <a:p>
            <a:r>
              <a:rPr lang="en-US" sz="900" dirty="0"/>
              <a:t>IMTS LOS 6 Commercial Lockage by Appointment Only   </a:t>
            </a:r>
          </a:p>
          <a:p>
            <a:r>
              <a:rPr lang="en-US" sz="900" dirty="0"/>
              <a:t> </a:t>
            </a:r>
            <a:r>
              <a:rPr lang="en-US" sz="900" b="1" u="sng" dirty="0"/>
              <a:t> </a:t>
            </a:r>
          </a:p>
        </p:txBody>
      </p:sp>
      <p:sp>
        <p:nvSpPr>
          <p:cNvPr id="258" name="Oval 257"/>
          <p:cNvSpPr/>
          <p:nvPr/>
        </p:nvSpPr>
        <p:spPr>
          <a:xfrm>
            <a:off x="1313892" y="6207972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66" name="Rounded Rectangle 265"/>
          <p:cNvSpPr/>
          <p:nvPr/>
        </p:nvSpPr>
        <p:spPr>
          <a:xfrm>
            <a:off x="6019800" y="6324600"/>
            <a:ext cx="3124200" cy="189724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900" b="1" u="sng" dirty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268" name="Rounded Rectangle 267"/>
          <p:cNvSpPr/>
          <p:nvPr/>
        </p:nvSpPr>
        <p:spPr>
          <a:xfrm>
            <a:off x="2209800" y="2286000"/>
            <a:ext cx="3048000" cy="1524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267" name="Rounded Rectangle 266"/>
          <p:cNvSpPr/>
          <p:nvPr/>
        </p:nvSpPr>
        <p:spPr>
          <a:xfrm>
            <a:off x="2209800" y="1066800"/>
            <a:ext cx="3021846" cy="171605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endParaRPr lang="en-US" sz="900" b="1" u="sng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3426" y="3748922"/>
            <a:ext cx="20832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IMTS LOS 1 - Hours 24/7/365</a:t>
            </a:r>
            <a:endParaRPr lang="en-US" dirty="0"/>
          </a:p>
        </p:txBody>
      </p:sp>
      <p:sp>
        <p:nvSpPr>
          <p:cNvPr id="269" name="TextBox 268"/>
          <p:cNvSpPr txBox="1"/>
          <p:nvPr/>
        </p:nvSpPr>
        <p:spPr>
          <a:xfrm>
            <a:off x="1598912" y="4047397"/>
            <a:ext cx="3557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IMTS LOS 2 - Hours 0700 – 2300, 7/365</a:t>
            </a:r>
          </a:p>
        </p:txBody>
      </p:sp>
      <p:sp>
        <p:nvSpPr>
          <p:cNvPr id="270" name="Oval 269"/>
          <p:cNvSpPr/>
          <p:nvPr/>
        </p:nvSpPr>
        <p:spPr>
          <a:xfrm>
            <a:off x="1095007" y="980256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scene3d>
          <a:camera prst="orthographicFront"/>
          <a:lightRig rig="threePt" dir="t"/>
        </a:scene3d>
        <a:sp3d>
          <a:bevelT/>
        </a:sp3d>
      </a:spPr>
      <a:bodyPr rtlCol="0" anchor="ctr"/>
      <a:lstStyle>
        <a:defPPr algn="ctr">
          <a:defRPr baseline="-25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8670</TotalTime>
  <Words>516</Words>
  <Application>Microsoft Office PowerPoint</Application>
  <PresentationFormat>On-screen Show (4:3)</PresentationFormat>
  <Paragraphs>113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Majewski, Susanne M LRP</dc:creator>
  <cp:lastModifiedBy>Cheryll Cranmer</cp:lastModifiedBy>
  <cp:revision>1099</cp:revision>
  <cp:lastPrinted>2016-08-09T18:50:23Z</cp:lastPrinted>
  <dcterms:created xsi:type="dcterms:W3CDTF">2006-08-16T00:00:00Z</dcterms:created>
  <dcterms:modified xsi:type="dcterms:W3CDTF">2016-08-09T18:51:33Z</dcterms:modified>
</cp:coreProperties>
</file>